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1" r:id="rId4"/>
    <p:sldId id="266" r:id="rId5"/>
    <p:sldId id="258" r:id="rId6"/>
    <p:sldId id="262" r:id="rId7"/>
    <p:sldId id="267" r:id="rId8"/>
    <p:sldId id="259" r:id="rId9"/>
    <p:sldId id="263" r:id="rId10"/>
    <p:sldId id="268" r:id="rId11"/>
    <p:sldId id="260" r:id="rId12"/>
    <p:sldId id="264" r:id="rId13"/>
    <p:sldId id="269" r:id="rId14"/>
    <p:sldId id="265" r:id="rId15"/>
    <p:sldId id="270" r:id="rId16"/>
    <p:sldId id="272" r:id="rId17"/>
    <p:sldId id="273" r:id="rId18"/>
    <p:sldId id="271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DDDDDD"/>
    <a:srgbClr val="FF6600"/>
    <a:srgbClr val="9900CC"/>
    <a:srgbClr val="C1E393"/>
    <a:srgbClr val="C4B2C3"/>
    <a:srgbClr val="EC6114"/>
    <a:srgbClr val="CCCCFF"/>
    <a:srgbClr val="FC2704"/>
    <a:srgbClr val="FF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>
        <p:scale>
          <a:sx n="90" d="100"/>
          <a:sy n="90" d="100"/>
        </p:scale>
        <p:origin x="-582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30" y="274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D6E41-5CE4-4485-BDB3-DA05617BC79E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045C-5D1D-4D92-BCA5-7079D1297CB6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466022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045C-5D1D-4D92-BCA5-7079D1297CB6}" type="slidenum">
              <a:rPr lang="it-IT" smtClean="0"/>
              <a:pPr/>
              <a:t>5</a:t>
            </a:fld>
            <a:endParaRPr lang="it-IT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045C-5D1D-4D92-BCA5-7079D1297CB6}" type="slidenum">
              <a:rPr lang="it-IT" smtClean="0"/>
              <a:pPr/>
              <a:t>8</a:t>
            </a:fld>
            <a:endParaRPr lang="it-IT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045C-5D1D-4D92-BCA5-7079D1297CB6}" type="slidenum">
              <a:rPr lang="it-IT" smtClean="0"/>
              <a:pPr/>
              <a:t>17</a:t>
            </a:fld>
            <a:endParaRPr lang="it-IT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ettangolo arrotondato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ttangol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ttangol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ettangolo arrotondato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ttangol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ttangol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Segnaposto contenut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ettangolo arrotondato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ttangol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dirty="0" smtClean="0"/>
              <a:t>Fare clic sull'icona per inserire un'immagine</a:t>
            </a:r>
            <a:endParaRPr kumimoji="0" lang="en-US" dirty="0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ettangolo arrotondato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663FEBD-9882-48DE-85FF-5E2661376731}" type="datetimeFigureOut">
              <a:rPr lang="it-IT" smtClean="0"/>
              <a:pPr/>
              <a:t>12/05/2013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16A16B6-8050-46A4-A4F4-FB39151FAE94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aterina\Desktop\esame%20tecnologie%20video\Creating%20Storybirds.mp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../../../Desktop/esame%20tecnologie%20video/Miss%20Grief's%20double%20life.pptx" TargetMode="External"/><Relationship Id="rId5" Type="http://schemas.openxmlformats.org/officeDocument/2006/relationships/hyperlink" Target="esame%20tecnologie%20video/PPT%20NUOVO.pptx" TargetMode="External"/><Relationship Id="rId4" Type="http://schemas.openxmlformats.org/officeDocument/2006/relationships/hyperlink" Target="http://storybird.com/books/miss-griefs-double-life/?token=r373zve4ru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create a story of your own</a:t>
            </a:r>
            <a:endParaRPr lang="en-US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ONCE UPON A TIME</a:t>
            </a:r>
            <a:endParaRPr lang="it-IT" dirty="0"/>
          </a:p>
        </p:txBody>
      </p:sp>
      <p:pic>
        <p:nvPicPr>
          <p:cNvPr id="23554" name="Picture 2" descr="http://storybird.s3.amazonaws.com:80/artwork/DanielaVolpari/square/reckless-lif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14753"/>
            <a:ext cx="8572560" cy="30426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930226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755576" y="2348880"/>
            <a:ext cx="3749040" cy="3742928"/>
          </a:xfrm>
          <a:gradFill flip="none" rotWithShape="1">
            <a:gsLst>
              <a:gs pos="0">
                <a:srgbClr val="CC99FF">
                  <a:shade val="30000"/>
                  <a:satMod val="115000"/>
                </a:srgbClr>
              </a:gs>
              <a:gs pos="50000">
                <a:srgbClr val="CC99FF">
                  <a:shade val="67500"/>
                  <a:satMod val="115000"/>
                </a:srgbClr>
              </a:gs>
              <a:gs pos="100000">
                <a:srgbClr val="CC99FF">
                  <a:shade val="100000"/>
                  <a:satMod val="115000"/>
                </a:srgbClr>
              </a:gs>
            </a:gsLst>
            <a:lin ang="10800000" scaled="1"/>
            <a:tileRect/>
          </a:gradFill>
          <a:ln w="57150">
            <a:solidFill>
              <a:srgbClr val="00CC66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ClrTx/>
              <a:buNone/>
            </a:pPr>
            <a:r>
              <a:rPr lang="en-US" b="1" dirty="0" smtClean="0"/>
              <a:t>Nouns</a:t>
            </a:r>
            <a:r>
              <a:rPr lang="en-US" dirty="0" smtClean="0"/>
              <a:t>: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Potion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Experiment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Clone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Couch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Machine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Explosion</a:t>
            </a:r>
          </a:p>
          <a:p>
            <a:pPr>
              <a:buNone/>
            </a:pPr>
            <a:endParaRPr lang="it-IT" dirty="0" smtClean="0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2"/>
          </p:nvPr>
        </p:nvSpPr>
        <p:spPr>
          <a:xfrm>
            <a:off x="4788024" y="2348880"/>
            <a:ext cx="3749040" cy="3742928"/>
          </a:xfrm>
          <a:gradFill flip="none" rotWithShape="1">
            <a:gsLst>
              <a:gs pos="0">
                <a:srgbClr val="CC99FF">
                  <a:shade val="30000"/>
                  <a:satMod val="115000"/>
                </a:srgbClr>
              </a:gs>
              <a:gs pos="50000">
                <a:srgbClr val="CC99FF">
                  <a:shade val="67500"/>
                  <a:satMod val="115000"/>
                </a:srgbClr>
              </a:gs>
              <a:gs pos="100000">
                <a:srgbClr val="CC99FF">
                  <a:shade val="100000"/>
                  <a:satMod val="115000"/>
                </a:srgbClr>
              </a:gs>
            </a:gsLst>
            <a:lin ang="10800000" scaled="1"/>
            <a:tileRect/>
          </a:gradFill>
          <a:ln w="57150">
            <a:solidFill>
              <a:srgbClr val="00CC66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ClrTx/>
              <a:buNone/>
            </a:pPr>
            <a:r>
              <a:rPr lang="en-US" b="1" dirty="0" smtClean="0"/>
              <a:t>Verbs: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To create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To invent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To take flight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To kidnap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To imprison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/>
              <a:t>To explode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143000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An adventure story?</a:t>
            </a:r>
            <a:endParaRPr lang="en-US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2770" name="Picture 2" descr="Pirate Sku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7953375" cy="49720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1143000"/>
          </a:xfrm>
          <a:solidFill>
            <a:srgbClr val="FFCC66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stellar" pitchFamily="18" charset="0"/>
              </a:rPr>
              <a:t>Adventure Stories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stellar" pitchFamily="18" charset="0"/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1447800"/>
            <a:ext cx="3892624" cy="7620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Characters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88024" y="1447800"/>
            <a:ext cx="3898776" cy="7620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Settings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755576" y="2276872"/>
            <a:ext cx="3733800" cy="3886200"/>
          </a:xfrm>
          <a:blipFill>
            <a:blip r:embed="rId2" cstate="print"/>
            <a:tile tx="0" ty="0" sx="100000" sy="100000" flip="none" algn="tl"/>
          </a:blipFill>
          <a:ln w="38100">
            <a:solidFill>
              <a:schemeClr val="tx1"/>
            </a:solidFill>
          </a:ln>
        </p:spPr>
        <p:txBody>
          <a:bodyPr/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Pirates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Explorers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Girls in troubles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Little mermaids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Cannibals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Exotic animals</a:t>
            </a:r>
          </a:p>
          <a:p>
            <a:endParaRPr lang="en-US" b="1" dirty="0" smtClean="0"/>
          </a:p>
        </p:txBody>
      </p:sp>
      <p:sp>
        <p:nvSpPr>
          <p:cNvPr id="6" name="Segnaposto contenuto 5"/>
          <p:cNvSpPr>
            <a:spLocks noGrp="1"/>
          </p:cNvSpPr>
          <p:nvPr>
            <p:ph sz="half" idx="4"/>
          </p:nvPr>
        </p:nvSpPr>
        <p:spPr>
          <a:xfrm>
            <a:off x="4788024" y="2276872"/>
            <a:ext cx="3733800" cy="3886200"/>
          </a:xfrm>
          <a:blipFill>
            <a:blip r:embed="rId2" cstate="print"/>
            <a:tile tx="0" ty="0" sx="100000" sy="100000" flip="none" algn="tl"/>
          </a:blipFill>
          <a:ln w="38100">
            <a:solidFill>
              <a:schemeClr val="tx1"/>
            </a:solidFill>
          </a:ln>
        </p:spPr>
        <p:txBody>
          <a:bodyPr/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(Caribbean) isles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Seas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Deserts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Jungles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Caves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Oasis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Mountains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b="1" dirty="0" smtClean="0">
                <a:solidFill>
                  <a:schemeClr val="bg1"/>
                </a:solidFill>
              </a:rPr>
              <a:t>Canyons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624736" cy="18002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algn="ctr"/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755576" y="2420888"/>
            <a:ext cx="3749040" cy="3598912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rgbClr val="EC6114"/>
            </a:solidFill>
          </a:ln>
          <a:effectLst>
            <a:softEdge rad="317500"/>
          </a:effectLst>
        </p:spPr>
        <p:txBody>
          <a:bodyPr/>
          <a:lstStyle/>
          <a:p>
            <a:endParaRPr lang="it-IT" dirty="0" smtClean="0"/>
          </a:p>
          <a:p>
            <a:pPr>
              <a:buNone/>
            </a:pP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Nouns: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Exploration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Bones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Wildness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Danger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Fear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933950" y="2420888"/>
            <a:ext cx="3749040" cy="3598912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rgbClr val="EC6114"/>
            </a:solidFill>
          </a:ln>
          <a:effectLst>
            <a:softEdge rad="317500"/>
          </a:effectLst>
        </p:spPr>
        <p:txBody>
          <a:bodyPr/>
          <a:lstStyle/>
          <a:p>
            <a:endParaRPr lang="it-IT" dirty="0" smtClean="0"/>
          </a:p>
          <a:p>
            <a:pPr>
              <a:buNone/>
            </a:pP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Verbs: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risk (one’s neck)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find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get lost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hide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climb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Some advice to start your story…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pPr>
              <a:buClrTx/>
              <a:buFont typeface="Wingdings" pitchFamily="2" charset="2"/>
              <a:buChar char="v"/>
            </a:pPr>
            <a:r>
              <a:rPr lang="it-IT" dirty="0" smtClean="0"/>
              <a:t>Once upon a time, in a faraway kingdom, there lived a…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it-IT" dirty="0" smtClean="0"/>
              <a:t>Long ago…</a:t>
            </a:r>
            <a:endParaRPr lang="en-US" dirty="0" smtClean="0"/>
          </a:p>
          <a:p>
            <a:pPr>
              <a:buClrTx/>
              <a:buFont typeface="Wingdings" pitchFamily="2" charset="2"/>
              <a:buChar char="v"/>
            </a:pPr>
            <a:r>
              <a:rPr lang="en-US" dirty="0" smtClean="0"/>
              <a:t>A long, long time ago...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it-IT" dirty="0" smtClean="0"/>
              <a:t>There was a time…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en-US" dirty="0" smtClean="0"/>
              <a:t>This is an old story…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it-IT" dirty="0" smtClean="0"/>
              <a:t>It was a rainy and cold evening…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it-IT" dirty="0" smtClean="0"/>
              <a:t>It was a dark and stormy night…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it-IT" dirty="0" smtClean="0"/>
              <a:t>I was looking out of the window when I saw…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it-IT" dirty="0" smtClean="0"/>
              <a:t>I was reading a book when I…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idx="2"/>
          </p:nvPr>
        </p:nvSpPr>
        <p:spPr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endParaRPr lang="it-IT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772400" cy="11430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  <a:latin typeface="Brush Script MT" pitchFamily="66" charset="0"/>
              </a:rPr>
              <a:t>Choose a suitable ending…</a:t>
            </a:r>
            <a:endParaRPr lang="en-US" sz="4800" dirty="0">
              <a:solidFill>
                <a:schemeClr val="tx1"/>
              </a:solidFill>
              <a:latin typeface="Brush Script MT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447800"/>
            <a:ext cx="7772400" cy="4572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 smtClean="0"/>
              <a:t>And they lived happily ever after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Which one will I poison first?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That is how we met and everything began.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I will never go there again.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That is the last time I ever saw her.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It still amazes me that I lived to tell this tale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I never expected to hear from him again.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Sometimes life is stranger than fiction.</a:t>
            </a: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002060"/>
            </a:solidFill>
          </a:ln>
          <a:effectLst>
            <a:innerShdw blurRad="977900" dist="63500" dir="14640000">
              <a:srgbClr val="002060"/>
            </a:innerShdw>
            <a:softEdge rad="127000"/>
          </a:effectLst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Watch this tutorial video: you’ll discover how to create your own story on an amazing site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7" name="Creating Storybirds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40327" y="1556792"/>
            <a:ext cx="7232073" cy="5042226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Schermata 2013-05-07 alle 22.49.11.png"/>
          <p:cNvPicPr>
            <a:picLocks noChangeAspect="1"/>
          </p:cNvPicPr>
          <p:nvPr/>
        </p:nvPicPr>
        <p:blipFill>
          <a:blip r:embed="rId3" cstate="print"/>
          <a:srcRect r="853" b="26659"/>
          <a:stretch>
            <a:fillRect/>
          </a:stretch>
        </p:blipFill>
        <p:spPr>
          <a:xfrm>
            <a:off x="386113" y="260648"/>
            <a:ext cx="8362351" cy="6336704"/>
          </a:xfrm>
          <a:prstGeom prst="rect">
            <a:avLst/>
          </a:prstGeom>
        </p:spPr>
      </p:pic>
      <p:sp>
        <p:nvSpPr>
          <p:cNvPr id="4" name="Rettangolo arrotondato 3">
            <a:hlinkClick r:id="rId4"/>
          </p:cNvPr>
          <p:cNvSpPr/>
          <p:nvPr/>
        </p:nvSpPr>
        <p:spPr>
          <a:xfrm>
            <a:off x="467544" y="3212976"/>
            <a:ext cx="2664296" cy="648072"/>
          </a:xfrm>
          <a:prstGeom prst="round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Click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here to see my </a:t>
            </a:r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story!</a:t>
            </a:r>
            <a:endParaRPr lang="it-IT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Rettangolo arrotondato 9">
            <a:hlinkClick r:id="rId5" action="ppaction://hlinkpres?slideindex=1&amp;slidetitle="/>
          </p:cNvPr>
          <p:cNvSpPr/>
          <p:nvPr/>
        </p:nvSpPr>
        <p:spPr>
          <a:xfrm>
            <a:off x="467544" y="4725144"/>
            <a:ext cx="2592288" cy="864096"/>
          </a:xfrm>
          <a:prstGeom prst="round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Or </a:t>
            </a:r>
            <a:r>
              <a:rPr lang="en-US" dirty="0" smtClean="0">
                <a:solidFill>
                  <a:schemeClr val="tx1"/>
                </a:solidFill>
                <a:hlinkClick r:id="rId6" action="ppaction://hlinkpres?slideindex=1&amp;slidetitle="/>
              </a:rPr>
              <a:t>here</a:t>
            </a:r>
            <a:r>
              <a:rPr lang="en-US" dirty="0" smtClean="0">
                <a:solidFill>
                  <a:schemeClr val="tx1"/>
                </a:solidFill>
              </a:rPr>
              <a:t>, if you don’t have an Internet connection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7 The end 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9392"/>
            <a:ext cx="9396536" cy="6957392"/>
          </a:xfrm>
          <a:prstGeom prst="rect">
            <a:avLst/>
          </a:prstGeom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 type of story would you like?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fairy </a:t>
            </a:r>
            <a:r>
              <a:rPr 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tale?</a:t>
            </a:r>
            <a:endParaRPr lang="en-US" sz="6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6626" name="Picture 2" descr="http://recruiterpoet.files.wordpress.com/2011/07/fair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500438"/>
            <a:ext cx="6357982" cy="31516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FAIRY TALES:</a:t>
            </a:r>
            <a:endParaRPr lang="it-IT" b="1" dirty="0">
              <a:solidFill>
                <a:srgbClr val="7030A0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412776"/>
            <a:ext cx="3733800" cy="7620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                 Characters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                 Settings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683568" y="2276872"/>
            <a:ext cx="4514856" cy="4252934"/>
          </a:xfrm>
          <a:solidFill>
            <a:schemeClr val="accent6">
              <a:lumMod val="60000"/>
              <a:lumOff val="40000"/>
            </a:schemeClr>
          </a:solidFill>
          <a:ln w="38100">
            <a:solidFill>
              <a:srgbClr val="9900CC"/>
            </a:solidFill>
          </a:ln>
        </p:spPr>
        <p:txBody>
          <a:bodyPr>
            <a:normAutofit fontScale="40000" lnSpcReduction="20000"/>
          </a:bodyPr>
          <a:lstStyle/>
          <a:p>
            <a:pPr>
              <a:buClr>
                <a:srgbClr val="7030A0"/>
              </a:buClr>
              <a:buNone/>
            </a:pPr>
            <a:r>
              <a:rPr lang="en-US" sz="45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GOOD ONES</a:t>
            </a:r>
            <a:r>
              <a:rPr lang="en-US" sz="4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>
              <a:buClr>
                <a:srgbClr val="7030A0"/>
              </a:buClr>
            </a:pPr>
            <a:r>
              <a:rPr 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Fairies</a:t>
            </a:r>
          </a:p>
          <a:p>
            <a:pPr>
              <a:buClr>
                <a:srgbClr val="7030A0"/>
              </a:buClr>
            </a:pPr>
            <a:r>
              <a:rPr 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Fairy Godmothers</a:t>
            </a:r>
          </a:p>
          <a:p>
            <a:pPr>
              <a:buClr>
                <a:srgbClr val="7030A0"/>
              </a:buClr>
            </a:pPr>
            <a:r>
              <a:rPr 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Kings, Queens, Princes and Princesses</a:t>
            </a:r>
          </a:p>
          <a:p>
            <a:pPr>
              <a:buClr>
                <a:srgbClr val="7030A0"/>
              </a:buClr>
            </a:pPr>
            <a:r>
              <a:rPr 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Talking animals</a:t>
            </a:r>
          </a:p>
          <a:p>
            <a:pPr>
              <a:buClr>
                <a:srgbClr val="7030A0"/>
              </a:buClr>
            </a:pPr>
            <a:r>
              <a:rPr 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Elves</a:t>
            </a:r>
          </a:p>
          <a:p>
            <a:pPr>
              <a:buClr>
                <a:srgbClr val="7030A0"/>
              </a:buClr>
              <a:buNone/>
            </a:pPr>
            <a:endParaRPr lang="en-US" sz="4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7030A0"/>
              </a:buClr>
              <a:buNone/>
            </a:pPr>
            <a:r>
              <a:rPr lang="en-US" sz="45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EVIL ONES</a:t>
            </a:r>
            <a:r>
              <a:rPr lang="en-US" sz="4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>
              <a:buClr>
                <a:srgbClr val="7030A0"/>
              </a:buClr>
            </a:pPr>
            <a:r>
              <a:rPr 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Monsters (dragons, ogres, evil creatures…)</a:t>
            </a:r>
          </a:p>
          <a:p>
            <a:pPr>
              <a:buClr>
                <a:srgbClr val="7030A0"/>
              </a:buClr>
            </a:pPr>
            <a:r>
              <a:rPr 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Witches, wizards</a:t>
            </a:r>
          </a:p>
          <a:p>
            <a:pPr>
              <a:buClr>
                <a:srgbClr val="7030A0"/>
              </a:buClr>
            </a:pPr>
            <a:r>
              <a:rPr 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Goblins</a:t>
            </a:r>
          </a:p>
          <a:p>
            <a:pPr>
              <a:buClr>
                <a:srgbClr val="7030A0"/>
              </a:buClr>
            </a:pPr>
            <a:r>
              <a:rPr 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Giants</a:t>
            </a:r>
          </a:p>
          <a:p>
            <a:pPr>
              <a:buClr>
                <a:srgbClr val="7030A0"/>
              </a:buClr>
            </a:pPr>
            <a:r>
              <a:rPr 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Stepmothers, stepsisters</a:t>
            </a:r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Segnaposto contenuto 11"/>
          <p:cNvSpPr>
            <a:spLocks noGrp="1"/>
          </p:cNvSpPr>
          <p:nvPr>
            <p:ph sz="half" idx="4"/>
          </p:nvPr>
        </p:nvSpPr>
        <p:spPr>
          <a:xfrm>
            <a:off x="5652120" y="2276872"/>
            <a:ext cx="2757478" cy="3109926"/>
          </a:xfrm>
          <a:solidFill>
            <a:schemeClr val="accent6">
              <a:lumMod val="60000"/>
              <a:lumOff val="40000"/>
            </a:schemeClr>
          </a:solidFill>
          <a:ln w="38100">
            <a:solidFill>
              <a:srgbClr val="7030A0"/>
            </a:solidFill>
          </a:ln>
        </p:spPr>
        <p:txBody>
          <a:bodyPr anchor="ctr">
            <a:normAutofit fontScale="85000" lnSpcReduction="10000"/>
          </a:bodyPr>
          <a:lstStyle/>
          <a:p>
            <a:pPr>
              <a:buNone/>
            </a:pPr>
            <a:endParaRPr lang="en-US" b="1" dirty="0" smtClean="0"/>
          </a:p>
          <a:p>
            <a:pPr>
              <a:buClr>
                <a:srgbClr val="7030A0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Castles</a:t>
            </a:r>
          </a:p>
          <a:p>
            <a:pPr>
              <a:buClr>
                <a:srgbClr val="7030A0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Towers</a:t>
            </a:r>
          </a:p>
          <a:p>
            <a:pPr>
              <a:buClr>
                <a:srgbClr val="7030A0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Woods</a:t>
            </a:r>
          </a:p>
          <a:p>
            <a:pPr>
              <a:buClr>
                <a:srgbClr val="7030A0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Forests</a:t>
            </a:r>
          </a:p>
          <a:p>
            <a:pPr>
              <a:buClr>
                <a:srgbClr val="7030A0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Kingdoms (realms)</a:t>
            </a:r>
          </a:p>
          <a:p>
            <a:pPr>
              <a:buClr>
                <a:srgbClr val="7030A0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Villages</a:t>
            </a:r>
          </a:p>
          <a:p>
            <a:pPr>
              <a:buClr>
                <a:srgbClr val="7030A0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Towns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859806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it-IT" dirty="0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683568" y="2060848"/>
            <a:ext cx="3733800" cy="504056"/>
          </a:xfrm>
        </p:spPr>
        <p:txBody>
          <a:bodyPr/>
          <a:lstStyle/>
          <a:p>
            <a:endParaRPr lang="it-IT" dirty="0" smtClean="0">
              <a:solidFill>
                <a:srgbClr val="C654A5"/>
              </a:solidFill>
            </a:endParaRPr>
          </a:p>
          <a:p>
            <a:endParaRPr lang="it-IT" dirty="0" smtClean="0">
              <a:solidFill>
                <a:srgbClr val="C654A5"/>
              </a:solidFill>
            </a:endParaRPr>
          </a:p>
          <a:p>
            <a:endParaRPr lang="it-IT" dirty="0" smtClean="0">
              <a:solidFill>
                <a:srgbClr val="C654A5"/>
              </a:solidFill>
            </a:endParaRPr>
          </a:p>
          <a:p>
            <a:endParaRPr lang="en-US" dirty="0" smtClean="0">
              <a:solidFill>
                <a:srgbClr val="C654A5"/>
              </a:solidFill>
            </a:endParaRPr>
          </a:p>
          <a:p>
            <a:endParaRPr lang="en-US" dirty="0" smtClean="0">
              <a:solidFill>
                <a:srgbClr val="C654A5"/>
              </a:solidFill>
            </a:endParaRPr>
          </a:p>
          <a:p>
            <a:endParaRPr lang="en-US" dirty="0" smtClean="0">
              <a:solidFill>
                <a:srgbClr val="C654A5"/>
              </a:solidFill>
            </a:endParaRPr>
          </a:p>
          <a:p>
            <a:endParaRPr lang="en-US" dirty="0" smtClean="0">
              <a:solidFill>
                <a:srgbClr val="C654A5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                 Nouns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5" name="Segnaposto testo 14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1045096"/>
          </a:xfrm>
        </p:spPr>
        <p:txBody>
          <a:bodyPr/>
          <a:lstStyle/>
          <a:p>
            <a:r>
              <a:rPr lang="en-US" dirty="0" smtClean="0">
                <a:solidFill>
                  <a:srgbClr val="C654A5"/>
                </a:solidFill>
              </a:rPr>
              <a:t>              Verbs</a:t>
            </a:r>
            <a:endParaRPr lang="en-US" dirty="0">
              <a:solidFill>
                <a:srgbClr val="C654A5"/>
              </a:solidFill>
            </a:endParaRPr>
          </a:p>
        </p:txBody>
      </p:sp>
      <p:sp>
        <p:nvSpPr>
          <p:cNvPr id="14" name="Segnaposto contenuto 13"/>
          <p:cNvSpPr>
            <a:spLocks noGrp="1"/>
          </p:cNvSpPr>
          <p:nvPr>
            <p:ph sz="half" idx="2"/>
          </p:nvPr>
        </p:nvSpPr>
        <p:spPr>
          <a:xfrm>
            <a:off x="755576" y="2636912"/>
            <a:ext cx="3733800" cy="3497188"/>
          </a:xfrm>
          <a:blipFill>
            <a:blip r:embed="rId3" cstate="print"/>
            <a:tile tx="0" ty="0" sx="100000" sy="100000" flip="none" algn="tl"/>
          </a:blipFill>
          <a:ln w="57150">
            <a:solidFill>
              <a:srgbClr val="0070C0"/>
            </a:solidFill>
          </a:ln>
          <a:effectLst>
            <a:innerShdw blurRad="114300">
              <a:srgbClr val="C654A5"/>
            </a:innerShdw>
          </a:effectLst>
        </p:spPr>
        <p:txBody>
          <a:bodyPr/>
          <a:lstStyle/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Magic wand</a:t>
            </a:r>
          </a:p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Magic spell</a:t>
            </a:r>
          </a:p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Magic formula</a:t>
            </a:r>
          </a:p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Crown</a:t>
            </a:r>
          </a:p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Throne</a:t>
            </a:r>
          </a:p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(court/fancy-dress) ball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16" name="Segnaposto contenuto 15"/>
          <p:cNvSpPr>
            <a:spLocks noGrp="1"/>
          </p:cNvSpPr>
          <p:nvPr>
            <p:ph sz="half" idx="4"/>
          </p:nvPr>
        </p:nvSpPr>
        <p:spPr>
          <a:xfrm>
            <a:off x="4716016" y="2636912"/>
            <a:ext cx="3733800" cy="3497188"/>
          </a:xfrm>
          <a:blipFill>
            <a:blip r:embed="rId3" cstate="print"/>
            <a:tile tx="0" ty="0" sx="100000" sy="100000" flip="none" algn="tl"/>
          </a:blipFill>
          <a:ln w="57150">
            <a:solidFill>
              <a:srgbClr val="0070C0"/>
            </a:solidFill>
          </a:ln>
        </p:spPr>
        <p:txBody>
          <a:bodyPr/>
          <a:lstStyle/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 love</a:t>
            </a:r>
          </a:p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 hate</a:t>
            </a:r>
          </a:p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 fall in love</a:t>
            </a:r>
          </a:p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 get married</a:t>
            </a:r>
          </a:p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 cast a spell, to be under a spell, to break a spell</a:t>
            </a:r>
          </a:p>
          <a:p>
            <a:pPr>
              <a:buClr>
                <a:srgbClr val="C654A5"/>
              </a:buClr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 appear, to disappear</a:t>
            </a:r>
          </a:p>
          <a:p>
            <a:endParaRPr lang="it-IT" dirty="0" smtClean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4929198"/>
            <a:ext cx="8715436" cy="1214446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it-IT" sz="7200" dirty="0" smtClean="0">
                <a:solidFill>
                  <a:srgbClr val="0022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A horror story?</a:t>
            </a:r>
            <a:endParaRPr lang="it-IT" sz="7200" dirty="0">
              <a:solidFill>
                <a:srgbClr val="00220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4" name="Segnaposto immagine 3"/>
          <p:cNvSpPr>
            <a:spLocks noGrp="1"/>
          </p:cNvSpPr>
          <p:nvPr>
            <p:ph type="pic"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  <p:pic>
        <p:nvPicPr>
          <p:cNvPr id="27649" name="Picture 1" descr="Sugar Skell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565822"/>
            <a:ext cx="6286544" cy="28631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  <a:solidFill>
            <a:srgbClr val="1CCE3E"/>
          </a:solidFill>
          <a:ln>
            <a:solidFill>
              <a:schemeClr val="tx1"/>
            </a:solidFill>
            <a:prstDash val="solid"/>
          </a:ln>
          <a:effectLst>
            <a:outerShdw blurRad="50800" dist="50800" dir="5400000" algn="ctr" rotWithShape="0">
              <a:srgbClr val="92D050"/>
            </a:outerShdw>
            <a:reflection blurRad="6350" stA="50000" endA="300" endPos="90000" dir="5400000" sy="-100000" algn="bl" rotWithShape="0"/>
            <a:softEdge rad="63500"/>
          </a:effectLst>
        </p:spPr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Horror stories: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Characters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Settings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4"/>
          </p:nvPr>
        </p:nvSpPr>
        <p:spPr>
          <a:xfrm>
            <a:off x="4716016" y="2276872"/>
            <a:ext cx="3733800" cy="3886200"/>
          </a:xfrm>
          <a:gradFill flip="none" rotWithShape="1">
            <a:gsLst>
              <a:gs pos="0">
                <a:srgbClr val="DDDDDD">
                  <a:shade val="30000"/>
                  <a:satMod val="115000"/>
                </a:srgbClr>
              </a:gs>
              <a:gs pos="50000">
                <a:srgbClr val="DDDDDD">
                  <a:shade val="67500"/>
                  <a:satMod val="115000"/>
                </a:srgbClr>
              </a:gs>
              <a:gs pos="100000">
                <a:srgbClr val="DDDDDD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57150">
            <a:noFill/>
            <a:prstDash val="solid"/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  <a:softEdge rad="635000"/>
          </a:effectLst>
        </p:spPr>
        <p:txBody>
          <a:bodyPr anchor="ctr"/>
          <a:lstStyle/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Graveyards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Woods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Deserted houses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Country villages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755576" y="2276872"/>
            <a:ext cx="3733800" cy="3886200"/>
          </a:xfrm>
          <a:gradFill flip="none" rotWithShape="1">
            <a:gsLst>
              <a:gs pos="0">
                <a:srgbClr val="CBCBCB">
                  <a:shade val="30000"/>
                  <a:satMod val="115000"/>
                </a:srgbClr>
              </a:gs>
              <a:gs pos="50000">
                <a:srgbClr val="CBCBCB">
                  <a:shade val="67500"/>
                  <a:satMod val="115000"/>
                </a:srgbClr>
              </a:gs>
              <a:gs pos="100000">
                <a:srgbClr val="CBCBCB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57150" cap="flat" cmpd="sng">
            <a:solidFill>
              <a:schemeClr val="tx1"/>
            </a:solidFill>
            <a:prstDash val="solid"/>
            <a:miter lim="800000"/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  <a:softEdge rad="635000"/>
          </a:effectLst>
        </p:spPr>
        <p:txBody>
          <a:bodyPr anchor="ctr"/>
          <a:lstStyle/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Vampires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Monsters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Werewolves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Zombies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Ghosts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Corpses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US" dirty="0" smtClean="0"/>
              <a:t>Skeletons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olo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20" name="Segnaposto testo 19"/>
          <p:cNvSpPr>
            <a:spLocks noGrp="1"/>
          </p:cNvSpPr>
          <p:nvPr>
            <p:ph type="body" idx="2"/>
          </p:nvPr>
        </p:nvSpPr>
        <p:spPr>
          <a:xfrm>
            <a:off x="611560" y="260648"/>
            <a:ext cx="2304256" cy="5835352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it-IT" dirty="0"/>
          </a:p>
        </p:txBody>
      </p:sp>
      <p:graphicFrame>
        <p:nvGraphicFramePr>
          <p:cNvPr id="21" name="Segnaposto contenuto 20"/>
          <p:cNvGraphicFramePr>
            <a:graphicFrameLocks noGrp="1"/>
          </p:cNvGraphicFramePr>
          <p:nvPr>
            <p:ph sz="quarter" idx="1"/>
          </p:nvPr>
        </p:nvGraphicFramePr>
        <p:xfrm>
          <a:off x="2915816" y="260648"/>
          <a:ext cx="5544616" cy="58326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7500"/>
                <a:gridCol w="2687116"/>
              </a:tblGrid>
              <a:tr h="1615997">
                <a:tc>
                  <a:txBody>
                    <a:bodyPr/>
                    <a:lstStyle/>
                    <a:p>
                      <a:pPr algn="ctr"/>
                      <a:endParaRPr lang="en-US" noProof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US" noProof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3600" noProof="0" dirty="0" smtClean="0">
                          <a:solidFill>
                            <a:schemeClr val="bg1"/>
                          </a:solidFill>
                        </a:rPr>
                        <a:t>Nouns</a:t>
                      </a:r>
                      <a:endParaRPr lang="en-US" sz="3600" noProof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noProof="0" dirty="0" smtClean="0"/>
                    </a:p>
                    <a:p>
                      <a:pPr algn="ctr"/>
                      <a:endParaRPr lang="en-US" noProof="0" dirty="0" smtClean="0"/>
                    </a:p>
                    <a:p>
                      <a:pPr algn="ctr"/>
                      <a:r>
                        <a:rPr lang="en-US" sz="3600" noProof="0" dirty="0" smtClean="0"/>
                        <a:t>Verbs</a:t>
                      </a:r>
                      <a:endParaRPr lang="en-US" sz="3600" noProof="0" dirty="0"/>
                    </a:p>
                  </a:txBody>
                  <a:tcPr/>
                </a:tc>
              </a:tr>
              <a:tr h="4216651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noProof="0" dirty="0" smtClean="0">
                          <a:solidFill>
                            <a:srgbClr val="7030A0"/>
                          </a:solidFill>
                        </a:rPr>
                        <a:t>Haunted house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noProof="0" dirty="0" smtClean="0">
                          <a:solidFill>
                            <a:srgbClr val="7030A0"/>
                          </a:solidFill>
                        </a:rPr>
                        <a:t>Curse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noProof="0" dirty="0" smtClean="0">
                          <a:solidFill>
                            <a:srgbClr val="7030A0"/>
                          </a:solidFill>
                        </a:rPr>
                        <a:t>Tomb (grave)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noProof="0" dirty="0" smtClean="0">
                          <a:solidFill>
                            <a:srgbClr val="7030A0"/>
                          </a:solidFill>
                        </a:rPr>
                        <a:t>Full</a:t>
                      </a:r>
                      <a:r>
                        <a:rPr lang="en-US" sz="3200" baseline="0" noProof="0" dirty="0" smtClean="0">
                          <a:solidFill>
                            <a:srgbClr val="7030A0"/>
                          </a:solidFill>
                        </a:rPr>
                        <a:t> moon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baseline="0" noProof="0" dirty="0" smtClean="0">
                          <a:solidFill>
                            <a:srgbClr val="7030A0"/>
                          </a:solidFill>
                        </a:rPr>
                        <a:t>Spiderweb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baseline="0" noProof="0" dirty="0" smtClean="0">
                          <a:solidFill>
                            <a:srgbClr val="7030A0"/>
                          </a:solidFill>
                        </a:rPr>
                        <a:t>Scar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baseline="0" noProof="0" dirty="0" smtClean="0">
                          <a:solidFill>
                            <a:srgbClr val="7030A0"/>
                          </a:solidFill>
                        </a:rPr>
                        <a:t>Creaking sound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noProof="0" dirty="0" smtClean="0">
                          <a:solidFill>
                            <a:srgbClr val="7030A0"/>
                          </a:solidFill>
                        </a:rPr>
                        <a:t>To curse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noProof="0" dirty="0" smtClean="0">
                          <a:solidFill>
                            <a:srgbClr val="7030A0"/>
                          </a:solidFill>
                        </a:rPr>
                        <a:t>To run after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noProof="0" dirty="0" smtClean="0">
                          <a:solidFill>
                            <a:srgbClr val="7030A0"/>
                          </a:solidFill>
                        </a:rPr>
                        <a:t>To run away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noProof="0" dirty="0" smtClean="0">
                          <a:solidFill>
                            <a:srgbClr val="7030A0"/>
                          </a:solidFill>
                        </a:rPr>
                        <a:t>To</a:t>
                      </a:r>
                      <a:r>
                        <a:rPr lang="en-US" sz="3200" baseline="0" noProof="0" dirty="0" smtClean="0">
                          <a:solidFill>
                            <a:srgbClr val="7030A0"/>
                          </a:solidFill>
                        </a:rPr>
                        <a:t> frighten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baseline="0" noProof="0" dirty="0" smtClean="0">
                          <a:solidFill>
                            <a:srgbClr val="7030A0"/>
                          </a:solidFill>
                        </a:rPr>
                        <a:t>To shout (to 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sz="3200" baseline="0" noProof="0" dirty="0" smtClean="0">
                          <a:solidFill>
                            <a:srgbClr val="7030A0"/>
                          </a:solidFill>
                        </a:rPr>
                        <a:t>   scream)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3200" baseline="0" noProof="0" dirty="0" smtClean="0">
                          <a:solidFill>
                            <a:srgbClr val="7030A0"/>
                          </a:solidFill>
                        </a:rPr>
                        <a:t>To howl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it-IT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143000"/>
          </a:xfrm>
          <a:ln w="76200">
            <a:solidFill>
              <a:srgbClr val="7030A0"/>
            </a:solidFill>
          </a:ln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slope"/>
            <a:contourClr>
              <a:schemeClr val="dk1">
                <a:tint val="10000"/>
                <a:satMod val="130000"/>
              </a:schemeClr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it-IT" b="1" dirty="0" smtClean="0"/>
              <a:t>A sci-fi story?</a:t>
            </a:r>
            <a:endParaRPr lang="it-IT" b="1" dirty="0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</p:txBody>
      </p:sp>
      <p:pic>
        <p:nvPicPr>
          <p:cNvPr id="29697" name="Picture 1" descr="Help! We come in peace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43050"/>
            <a:ext cx="7953375" cy="4972050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1143000"/>
          </a:xfrm>
          <a:solidFill>
            <a:srgbClr val="9900CC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rgbClr val="1CCE3E"/>
                </a:solidFill>
                <a:latin typeface="Goudy Stout" pitchFamily="18" charset="0"/>
              </a:rPr>
              <a:t>Sci-fi stories</a:t>
            </a:r>
            <a:endParaRPr lang="en-US" dirty="0">
              <a:solidFill>
                <a:srgbClr val="1CCE3E"/>
              </a:solidFill>
              <a:latin typeface="Goudy Stout" pitchFamily="18" charset="0"/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Characters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Settings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755576" y="2204864"/>
            <a:ext cx="3279310" cy="3902330"/>
          </a:xfrm>
          <a:gradFill flip="none" rotWithShape="1">
            <a:gsLst>
              <a:gs pos="0">
                <a:srgbClr val="1CCE3E">
                  <a:tint val="66000"/>
                  <a:satMod val="160000"/>
                </a:srgbClr>
              </a:gs>
              <a:gs pos="50000">
                <a:srgbClr val="1CCE3E">
                  <a:tint val="44500"/>
                  <a:satMod val="160000"/>
                </a:srgbClr>
              </a:gs>
              <a:gs pos="100000">
                <a:srgbClr val="1CCE3E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>
            <a:solidFill>
              <a:srgbClr val="9900CC"/>
            </a:solidFill>
          </a:ln>
        </p:spPr>
        <p:txBody>
          <a:bodyPr>
            <a:normAutofit/>
          </a:bodyPr>
          <a:lstStyle/>
          <a:p>
            <a:pPr>
              <a:buClr>
                <a:srgbClr val="7030A0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Scientists, crazy doctors</a:t>
            </a:r>
          </a:p>
          <a:p>
            <a:pPr>
              <a:buClr>
                <a:srgbClr val="9900CC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Mice, spiders, skulls, dead bodies</a:t>
            </a:r>
          </a:p>
          <a:p>
            <a:pPr>
              <a:buClr>
                <a:srgbClr val="9900CC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Monsters</a:t>
            </a:r>
          </a:p>
          <a:p>
            <a:pPr>
              <a:buClr>
                <a:srgbClr val="9900CC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Aliens</a:t>
            </a:r>
          </a:p>
          <a:p>
            <a:pPr>
              <a:buClr>
                <a:srgbClr val="9900CC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Robots</a:t>
            </a:r>
          </a:p>
          <a:p>
            <a:pPr>
              <a:buClr>
                <a:srgbClr val="9900CC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Extraterrestrials</a:t>
            </a:r>
          </a:p>
          <a:p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sz="half" idx="4"/>
          </p:nvPr>
        </p:nvSpPr>
        <p:spPr>
          <a:xfrm>
            <a:off x="4788024" y="2276872"/>
            <a:ext cx="3733800" cy="2538422"/>
          </a:xfrm>
          <a:gradFill flip="none" rotWithShape="1">
            <a:gsLst>
              <a:gs pos="0">
                <a:srgbClr val="1CCE3E">
                  <a:tint val="66000"/>
                  <a:satMod val="160000"/>
                </a:srgbClr>
              </a:gs>
              <a:gs pos="50000">
                <a:srgbClr val="1CCE3E">
                  <a:tint val="44500"/>
                  <a:satMod val="160000"/>
                </a:srgbClr>
              </a:gs>
              <a:gs pos="100000">
                <a:srgbClr val="1CCE3E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>
            <a:solidFill>
              <a:srgbClr val="9900CC"/>
            </a:solidFill>
          </a:ln>
        </p:spPr>
        <p:txBody>
          <a:bodyPr>
            <a:normAutofit lnSpcReduction="10000"/>
          </a:bodyPr>
          <a:lstStyle/>
          <a:p>
            <a:pPr>
              <a:buClr>
                <a:srgbClr val="9900CC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Laboratories</a:t>
            </a:r>
          </a:p>
          <a:p>
            <a:pPr>
              <a:buClr>
                <a:srgbClr val="9900CC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Cellars</a:t>
            </a:r>
          </a:p>
          <a:p>
            <a:pPr>
              <a:buClr>
                <a:srgbClr val="9900CC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Spaceships (spacecrafts)</a:t>
            </a:r>
          </a:p>
          <a:p>
            <a:pPr>
              <a:buClr>
                <a:srgbClr val="9900CC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Planets</a:t>
            </a:r>
          </a:p>
          <a:p>
            <a:pPr>
              <a:buClr>
                <a:srgbClr val="9900CC"/>
              </a:buClr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Fields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niverso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Universo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798</TotalTime>
  <Words>473</Words>
  <Application>Microsoft Office PowerPoint</Application>
  <PresentationFormat>Presentazione su schermo (4:3)</PresentationFormat>
  <Paragraphs>175</Paragraphs>
  <Slides>18</Slides>
  <Notes>3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Universo</vt:lpstr>
      <vt:lpstr>ONCE UPON A TIME</vt:lpstr>
      <vt:lpstr>What type of story would you like?</vt:lpstr>
      <vt:lpstr>FAIRY TALES:</vt:lpstr>
      <vt:lpstr>Diapositiva 4</vt:lpstr>
      <vt:lpstr>A horror story?</vt:lpstr>
      <vt:lpstr>Horror stories:</vt:lpstr>
      <vt:lpstr>Diapositiva 7</vt:lpstr>
      <vt:lpstr>A sci-fi story?</vt:lpstr>
      <vt:lpstr>Sci-fi stories</vt:lpstr>
      <vt:lpstr>Diapositiva 10</vt:lpstr>
      <vt:lpstr>An adventure story?</vt:lpstr>
      <vt:lpstr>Adventure Stories</vt:lpstr>
      <vt:lpstr>Diapositiva 13</vt:lpstr>
      <vt:lpstr>Some advice to start your story…</vt:lpstr>
      <vt:lpstr>Choose a suitable ending…</vt:lpstr>
      <vt:lpstr>Watch this tutorial video: you’ll discover how to create your own story on an amazing site</vt:lpstr>
      <vt:lpstr>Diapositiva 17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ONCE UPON A TIME</dc:title>
  <dc:creator>Caterina</dc:creator>
  <cp:lastModifiedBy>Caterina</cp:lastModifiedBy>
  <cp:revision>117</cp:revision>
  <dcterms:created xsi:type="dcterms:W3CDTF">2013-05-03T07:33:55Z</dcterms:created>
  <dcterms:modified xsi:type="dcterms:W3CDTF">2013-05-12T14:37:00Z</dcterms:modified>
</cp:coreProperties>
</file>